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8" r:id="rId2"/>
    <p:sldId id="302" r:id="rId3"/>
    <p:sldId id="303" r:id="rId4"/>
    <p:sldId id="304" r:id="rId5"/>
    <p:sldId id="305" r:id="rId6"/>
    <p:sldId id="306" r:id="rId7"/>
    <p:sldId id="308" r:id="rId8"/>
    <p:sldId id="307" r:id="rId9"/>
    <p:sldId id="309" r:id="rId10"/>
    <p:sldId id="310" r:id="rId11"/>
    <p:sldId id="314" r:id="rId12"/>
    <p:sldId id="312" r:id="rId13"/>
    <p:sldId id="313" r:id="rId14"/>
    <p:sldId id="315" r:id="rId15"/>
    <p:sldId id="311" r:id="rId16"/>
    <p:sldId id="277" r:id="rId17"/>
    <p:sldId id="279" r:id="rId18"/>
    <p:sldId id="278" r:id="rId19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755" autoAdjust="0"/>
  </p:normalViewPr>
  <p:slideViewPr>
    <p:cSldViewPr snapToObjects="1">
      <p:cViewPr varScale="1">
        <p:scale>
          <a:sx n="83" d="100"/>
          <a:sy n="83" d="100"/>
        </p:scale>
        <p:origin x="622" y="34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15.06.2020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15.06.2020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681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Präsentation BA FS 2020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Renda Cédric, Tischhauser Manuel</a:t>
            </a:r>
          </a:p>
          <a:p>
            <a:r>
              <a:rPr lang="de-CH" dirty="0"/>
              <a:t>Betreuer: Prof. Dr. Guido M. Schuster</a:t>
            </a:r>
          </a:p>
          <a:p>
            <a:r>
              <a:rPr lang="de-CH" dirty="0"/>
              <a:t>Rapperswil, 19. Juni 2020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/>
              <a:t>Elektrotechnik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/>
              <a:t>Fast Computer Vision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Geometry</a:t>
            </a:r>
            <a:r>
              <a:rPr lang="fr-CH" dirty="0"/>
              <a:t> 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71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Referenzmuster erkennen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finden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>
            <a:off x="2927648" y="2996952"/>
            <a:ext cx="6336704" cy="13681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2891644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2891644" y="432630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4072" y="433378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9227416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787134" y="2627620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204872" y="2627620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851777" y="439555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7791300" y="44245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5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Whiteboard, Text, Kühlschrank, Schild enthält.&#10;&#10;Automatisch generierte Beschreibung">
            <a:extLst>
              <a:ext uri="{FF2B5EF4-FFF2-40B4-BE49-F238E27FC236}">
                <a16:creationId xmlns:a16="http://schemas.microsoft.com/office/drawing/2014/main" id="{32074CFC-E0BA-41CC-8037-22352196E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48" y="1591880"/>
            <a:ext cx="7259704" cy="4376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rotieren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 rot="20775299">
            <a:off x="3106763" y="3021836"/>
            <a:ext cx="6088113" cy="13502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3002215" y="373174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3316327" y="5043785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5760" y="3589324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8912158" y="228622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575787" y="3291938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328248" y="190708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763356" y="50400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8127328" y="3874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B4B7C6-B5E6-4504-92DC-CEC4255DF247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5990411" y="3041169"/>
            <a:ext cx="320818" cy="13115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429742F-42EC-4509-9582-36D66672BC2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215680" y="2973684"/>
            <a:ext cx="5892023" cy="14508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B5E52A5-2E98-4644-9E01-64600E06A724}"/>
              </a:ext>
            </a:extLst>
          </p:cNvPr>
          <p:cNvCxnSpPr>
            <a:cxnSpLocks/>
          </p:cNvCxnSpPr>
          <p:nvPr/>
        </p:nvCxnSpPr>
        <p:spPr>
          <a:xfrm>
            <a:off x="6150819" y="3696955"/>
            <a:ext cx="2122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ogen 33">
            <a:extLst>
              <a:ext uri="{FF2B5EF4-FFF2-40B4-BE49-F238E27FC236}">
                <a16:creationId xmlns:a16="http://schemas.microsoft.com/office/drawing/2014/main" id="{0C836EAC-1EF6-46F4-B2B5-2D51EC1258A3}"/>
              </a:ext>
            </a:extLst>
          </p:cNvPr>
          <p:cNvSpPr/>
          <p:nvPr/>
        </p:nvSpPr>
        <p:spPr>
          <a:xfrm>
            <a:off x="7176120" y="3429000"/>
            <a:ext cx="144016" cy="50405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69318F2-48F4-48BA-83AE-6815C50F49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888"/>
          <a:stretch/>
        </p:blipFill>
        <p:spPr>
          <a:xfrm>
            <a:off x="4799061" y="5083563"/>
            <a:ext cx="3024336" cy="71253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A3406D2-AE1C-4C48-8E81-0965F1261AC9}"/>
              </a:ext>
            </a:extLst>
          </p:cNvPr>
          <p:cNvSpPr txBox="1"/>
          <p:nvPr/>
        </p:nvSpPr>
        <p:spPr>
          <a:xfrm>
            <a:off x="6984730" y="3404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i="1" dirty="0">
                <a:solidFill>
                  <a:srgbClr val="FF0000"/>
                </a:solidFill>
              </a:rPr>
              <a:t>θ</a:t>
            </a:r>
            <a:endParaRPr lang="de-CH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6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62B29-8DB6-4812-AFCB-3D524655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777870-CBB1-4D45-A83B-BFCD8FD1A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024" y="1603084"/>
            <a:ext cx="5386917" cy="471264"/>
          </a:xfrm>
        </p:spPr>
        <p:txBody>
          <a:bodyPr/>
          <a:lstStyle/>
          <a:p>
            <a:r>
              <a:rPr lang="de-CH" dirty="0"/>
              <a:t>Durchmesser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CA7A4A32-DE24-4EA1-9674-B7FF80A00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r="-1"/>
          <a:stretch/>
        </p:blipFill>
        <p:spPr>
          <a:xfrm>
            <a:off x="551384" y="2475626"/>
            <a:ext cx="4816674" cy="32400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719E69-679C-4382-9441-112089054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609" y="1604055"/>
            <a:ext cx="5389033" cy="471264"/>
          </a:xfrm>
        </p:spPr>
        <p:txBody>
          <a:bodyPr/>
          <a:lstStyle/>
          <a:p>
            <a:r>
              <a:rPr lang="de-CH" dirty="0"/>
              <a:t>Länge</a:t>
            </a:r>
          </a:p>
        </p:txBody>
      </p:sp>
      <p:pic>
        <p:nvPicPr>
          <p:cNvPr id="17" name="Inhaltsplatzhalter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665823-5124-407A-8DFE-98F50513A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8"/>
          <a:stretch/>
        </p:blipFill>
        <p:spPr>
          <a:xfrm>
            <a:off x="4583832" y="2526180"/>
            <a:ext cx="6209372" cy="324000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412DE86-D849-4FD9-9688-498B7F982E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615C153-EFA7-439A-ABE0-F6F946B68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DC79692-82D2-46E5-A682-E426750FD737}"/>
              </a:ext>
            </a:extLst>
          </p:cNvPr>
          <p:cNvSpPr txBox="1">
            <a:spLocks/>
          </p:cNvSpPr>
          <p:nvPr/>
        </p:nvSpPr>
        <p:spPr>
          <a:xfrm>
            <a:off x="479376" y="1166813"/>
            <a:ext cx="10943167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Objekt messen</a:t>
            </a:r>
          </a:p>
        </p:txBody>
      </p:sp>
    </p:spTree>
    <p:extLst>
      <p:ext uri="{BB962C8B-B14F-4D97-AF65-F5344CB8AC3E}">
        <p14:creationId xmlns:p14="http://schemas.microsoft.com/office/powerpoint/2010/main" val="250681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14F04A4-3148-4D05-936D-73070465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45" y="1599831"/>
            <a:ext cx="7272808" cy="43616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Dynamisches 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Trigger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73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2D051-3BAD-4B8F-9C1A-37C555DE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Dynamisches 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014373-A5DD-405D-915A-C16B2082E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CB28ED-AF87-4C0C-BB3C-3C3ED3B2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95F9659-519C-470F-A74E-B96DFA867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/>
          <a:lstStyle/>
          <a:p>
            <a:r>
              <a:rPr lang="de-CH" dirty="0"/>
              <a:t>Maximale Trigger 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189193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HSR Hausfarben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19" name="Gruppieren 18"/>
          <p:cNvGrpSpPr/>
          <p:nvPr/>
        </p:nvGrpSpPr>
        <p:grpSpPr>
          <a:xfrm>
            <a:off x="479376" y="1268760"/>
            <a:ext cx="8226832" cy="4503276"/>
            <a:chOff x="1972088" y="1268760"/>
            <a:chExt cx="8226832" cy="4503276"/>
          </a:xfrm>
        </p:grpSpPr>
        <p:sp>
          <p:nvSpPr>
            <p:cNvPr id="6" name="Rechteck 5"/>
            <p:cNvSpPr/>
            <p:nvPr/>
          </p:nvSpPr>
          <p:spPr>
            <a:xfrm>
              <a:off x="2347376" y="1268760"/>
              <a:ext cx="1368152" cy="864096"/>
            </a:xfrm>
            <a:prstGeom prst="rect">
              <a:avLst/>
            </a:prstGeom>
            <a:solidFill>
              <a:srgbClr val="00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Blau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4282084" y="1268760"/>
              <a:ext cx="1368152" cy="864096"/>
            </a:xfrm>
            <a:prstGeom prst="rect">
              <a:avLst/>
            </a:prstGeom>
            <a:solidFill>
              <a:srgbClr val="6E1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Hematite</a:t>
              </a:r>
              <a:endParaRPr lang="de-CH" dirty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216792" y="1268760"/>
              <a:ext cx="1368152" cy="864096"/>
            </a:xfrm>
            <a:prstGeom prst="rect">
              <a:avLst/>
            </a:prstGeom>
            <a:solidFill>
              <a:srgbClr val="548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Lake Green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8151499" y="1268760"/>
              <a:ext cx="1368152" cy="864096"/>
            </a:xfrm>
            <a:prstGeom prst="rect">
              <a:avLst/>
            </a:prstGeom>
            <a:solidFill>
              <a:srgbClr val="7B6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Reed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2347376" y="3217800"/>
              <a:ext cx="1368152" cy="864096"/>
            </a:xfrm>
            <a:prstGeom prst="rect">
              <a:avLst/>
            </a:prstGeom>
            <a:solidFill>
              <a:srgbClr val="007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Petrol</a:t>
              </a:r>
            </a:p>
          </p:txBody>
        </p:sp>
        <p:sp>
          <p:nvSpPr>
            <p:cNvPr id="21" name="Rechteck 20"/>
            <p:cNvSpPr/>
            <p:nvPr/>
          </p:nvSpPr>
          <p:spPr>
            <a:xfrm>
              <a:off x="4282084" y="3217800"/>
              <a:ext cx="1368152" cy="864096"/>
            </a:xfrm>
            <a:prstGeom prst="rect">
              <a:avLst/>
            </a:prstGeom>
            <a:solidFill>
              <a:srgbClr val="BAB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/>
                <a:t>Basswood</a:t>
              </a:r>
              <a:endParaRPr lang="de-CH" dirty="0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6216792" y="3217800"/>
              <a:ext cx="1368152" cy="864096"/>
            </a:xfrm>
            <a:prstGeom prst="rect">
              <a:avLst/>
            </a:prstGeom>
            <a:solidFill>
              <a:srgbClr val="C6C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Grau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2088" y="5156483"/>
              <a:ext cx="777686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7738">
                <a:spcBef>
                  <a:spcPct val="20000"/>
                </a:spcBef>
                <a:spcAft>
                  <a:spcPts val="2000"/>
                </a:spcAft>
                <a:buClr>
                  <a:srgbClr val="3F6DA6"/>
                </a:buClr>
              </a:pPr>
              <a:r>
                <a:rPr lang="de-CH" sz="1700" dirty="0">
                  <a:solidFill>
                    <a:prstClr val="black"/>
                  </a:solidFill>
                </a:rPr>
                <a:t>Weitere Farbabstufungen finden Sie im Corporate-Design-Handbuch auf dem HSR Intranet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8151499" y="3243262"/>
              <a:ext cx="1368152" cy="864096"/>
            </a:xfrm>
            <a:prstGeom prst="rect">
              <a:avLst/>
            </a:prstGeom>
            <a:solidFill>
              <a:srgbClr val="1A1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Schwarz</a:t>
              </a:r>
            </a:p>
          </p:txBody>
        </p:sp>
        <p:sp>
          <p:nvSpPr>
            <p:cNvPr id="28" name="Inhaltsplatzhalter 2"/>
            <p:cNvSpPr txBox="1">
              <a:spLocks/>
            </p:cNvSpPr>
            <p:nvPr/>
          </p:nvSpPr>
          <p:spPr>
            <a:xfrm>
              <a:off x="1991545" y="2132857"/>
              <a:ext cx="8207375" cy="936105"/>
            </a:xfrm>
            <a:prstGeom prst="rect">
              <a:avLst/>
            </a:prstGeom>
          </p:spPr>
          <p:txBody>
            <a:bodyPr/>
            <a:lstStyle>
              <a:lvl1pPr marL="538163" indent="-273600" algn="l" defTabSz="914400" rtl="0" eaLnBrk="1" latinLnBrk="0" hangingPunct="1">
                <a:spcBef>
                  <a:spcPct val="20000"/>
                </a:spcBef>
                <a:spcAft>
                  <a:spcPts val="1000"/>
                </a:spcAft>
                <a:buClr>
                  <a:schemeClr val="accent1"/>
                </a:buClr>
                <a:buSzPct val="94000"/>
                <a:buFont typeface="Wingdings" pitchFamily="2" charset="2"/>
                <a:buChar char="n"/>
                <a:tabLst/>
                <a:defRPr sz="17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2736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94000"/>
                <a:buFont typeface="Wingdings" pitchFamily="2" charset="2"/>
                <a:buChar char="n"/>
                <a:tabLst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6325" indent="-27305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1438" indent="-2736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6075" indent="-274638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lang="de-CH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41437" indent="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4563" indent="0">
                <a:spcAft>
                  <a:spcPts val="0"/>
                </a:spcAft>
                <a:buNone/>
                <a:tabLst>
                  <a:tab pos="536400" algn="l"/>
                  <a:tab pos="2196000" algn="l"/>
                  <a:tab pos="2509200" algn="l"/>
                  <a:tab pos="4125600" algn="l"/>
                  <a:tab pos="4395600" algn="l"/>
                  <a:tab pos="6048000" algn="l"/>
                  <a:tab pos="6084000" algn="l"/>
                  <a:tab pos="6372000" algn="l"/>
                </a:tabLst>
              </a:pPr>
              <a:r>
                <a:rPr lang="de-CH" sz="1500" b="0" dirty="0"/>
                <a:t>R:	000	R:	110	R:	084	R:	123	</a:t>
              </a:r>
            </a:p>
            <a:p>
              <a:pPr marL="264563" indent="0">
                <a:spcBef>
                  <a:spcPts val="0"/>
                </a:spcBef>
                <a:spcAft>
                  <a:spcPts val="0"/>
                </a:spcAft>
                <a:buNone/>
                <a:tabLst>
                  <a:tab pos="536400" algn="l"/>
                  <a:tab pos="2196000" algn="l"/>
                  <a:tab pos="2509200" algn="l"/>
                  <a:tab pos="4125600" algn="l"/>
                  <a:tab pos="4395600" algn="l"/>
                  <a:tab pos="6048000" algn="l"/>
                  <a:tab pos="6084000" algn="l"/>
                  <a:tab pos="6372000" algn="l"/>
                </a:tabLst>
              </a:pPr>
              <a:r>
                <a:rPr lang="de-CH" sz="1500" b="0" dirty="0"/>
                <a:t>G: 101	G:	028	G:	140	G:	105</a:t>
              </a:r>
            </a:p>
            <a:p>
              <a:pPr marL="264563" indent="0">
                <a:spcBef>
                  <a:spcPts val="0"/>
                </a:spcBef>
                <a:spcAft>
                  <a:spcPts val="0"/>
                </a:spcAft>
                <a:buNone/>
                <a:tabLst>
                  <a:tab pos="536400" algn="l"/>
                  <a:tab pos="2196000" algn="l"/>
                  <a:tab pos="2509200" algn="l"/>
                  <a:tab pos="4125600" algn="l"/>
                  <a:tab pos="4395600" algn="l"/>
                  <a:tab pos="6048000" algn="l"/>
                  <a:tab pos="6084000" algn="l"/>
                  <a:tab pos="6372000" algn="l"/>
                </a:tabLst>
              </a:pPr>
              <a:r>
                <a:rPr lang="de-CH" sz="1500" b="0" dirty="0"/>
                <a:t>B:	163	B:	080	B:	134	B:	081</a:t>
              </a:r>
            </a:p>
          </p:txBody>
        </p:sp>
        <p:sp>
          <p:nvSpPr>
            <p:cNvPr id="29" name="Inhaltsplatzhalter 2"/>
            <p:cNvSpPr txBox="1">
              <a:spLocks/>
            </p:cNvSpPr>
            <p:nvPr/>
          </p:nvSpPr>
          <p:spPr>
            <a:xfrm>
              <a:off x="1991545" y="4077073"/>
              <a:ext cx="8207375" cy="936105"/>
            </a:xfrm>
            <a:prstGeom prst="rect">
              <a:avLst/>
            </a:prstGeom>
          </p:spPr>
          <p:txBody>
            <a:bodyPr/>
            <a:lstStyle>
              <a:lvl1pPr marL="538163" indent="-273600" algn="l" defTabSz="914400" rtl="0" eaLnBrk="1" latinLnBrk="0" hangingPunct="1">
                <a:spcBef>
                  <a:spcPct val="20000"/>
                </a:spcBef>
                <a:spcAft>
                  <a:spcPts val="1000"/>
                </a:spcAft>
                <a:buClr>
                  <a:schemeClr val="accent1"/>
                </a:buClr>
                <a:buSzPct val="94000"/>
                <a:buFont typeface="Wingdings" pitchFamily="2" charset="2"/>
                <a:buChar char="n"/>
                <a:tabLst/>
                <a:defRPr sz="17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2736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94000"/>
                <a:buFont typeface="Wingdings" pitchFamily="2" charset="2"/>
                <a:buChar char="n"/>
                <a:tabLst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6325" indent="-27305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1438" indent="-2736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6075" indent="-274638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lang="de-CH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41437" indent="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4563" indent="0">
                <a:spcAft>
                  <a:spcPts val="0"/>
                </a:spcAft>
                <a:buNone/>
                <a:tabLst>
                  <a:tab pos="536400" algn="l"/>
                  <a:tab pos="2196000" algn="l"/>
                  <a:tab pos="2509200" algn="l"/>
                  <a:tab pos="4125600" algn="l"/>
                  <a:tab pos="4395600" algn="l"/>
                  <a:tab pos="6048000" algn="l"/>
                  <a:tab pos="6372000" algn="l"/>
                </a:tabLst>
              </a:pPr>
              <a:r>
                <a:rPr lang="de-CH" sz="1500" b="0" dirty="0"/>
                <a:t>R:	000	R:	186	R:	198	R:	026	</a:t>
              </a:r>
            </a:p>
            <a:p>
              <a:pPr marL="264563" indent="0">
                <a:spcBef>
                  <a:spcPts val="0"/>
                </a:spcBef>
                <a:spcAft>
                  <a:spcPts val="0"/>
                </a:spcAft>
                <a:buNone/>
                <a:tabLst>
                  <a:tab pos="536400" algn="l"/>
                  <a:tab pos="2196000" algn="l"/>
                  <a:tab pos="2509200" algn="l"/>
                  <a:tab pos="4125600" algn="l"/>
                  <a:tab pos="4395600" algn="l"/>
                  <a:tab pos="6048000" algn="l"/>
                  <a:tab pos="6372000" algn="l"/>
                </a:tabLst>
              </a:pPr>
              <a:r>
                <a:rPr lang="de-CH" sz="1500" b="0" dirty="0"/>
                <a:t>G: 115	G:	189	G:	199	G:	023</a:t>
              </a:r>
            </a:p>
            <a:p>
              <a:pPr marL="264563" indent="0">
                <a:spcBef>
                  <a:spcPts val="0"/>
                </a:spcBef>
                <a:spcAft>
                  <a:spcPts val="0"/>
                </a:spcAft>
                <a:buNone/>
                <a:tabLst>
                  <a:tab pos="536400" algn="l"/>
                  <a:tab pos="2196000" algn="l"/>
                  <a:tab pos="2509200" algn="l"/>
                  <a:tab pos="4125600" algn="l"/>
                  <a:tab pos="4395600" algn="l"/>
                  <a:tab pos="6048000" algn="l"/>
                  <a:tab pos="6372000" algn="l"/>
                </a:tabLst>
              </a:pPr>
              <a:r>
                <a:rPr lang="de-CH" sz="1500" b="0" dirty="0"/>
                <a:t>B:	141	B:	093	B:	200	B:	027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34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Farben verwenden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7" name="Gruppieren 6"/>
          <p:cNvGrpSpPr/>
          <p:nvPr/>
        </p:nvGrpSpPr>
        <p:grpSpPr>
          <a:xfrm>
            <a:off x="839416" y="1552841"/>
            <a:ext cx="6697440" cy="3604351"/>
            <a:chOff x="1341239" y="1552841"/>
            <a:chExt cx="6697440" cy="3604351"/>
          </a:xfrm>
        </p:grpSpPr>
        <p:cxnSp>
          <p:nvCxnSpPr>
            <p:cNvPr id="11" name="Gerade Verbindung mit Pfeil 10"/>
            <p:cNvCxnSpPr/>
            <p:nvPr/>
          </p:nvCxnSpPr>
          <p:spPr>
            <a:xfrm flipH="1" flipV="1">
              <a:off x="3707545" y="2245504"/>
              <a:ext cx="87475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H="1" flipV="1">
              <a:off x="3707545" y="4149080"/>
              <a:ext cx="87475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/>
            <p:nvPr/>
          </p:nvCxnSpPr>
          <p:spPr>
            <a:xfrm flipH="1" flipV="1">
              <a:off x="3873141" y="2780858"/>
              <a:ext cx="709155" cy="2160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 rot="10800000" flipV="1">
              <a:off x="3707548" y="3356992"/>
              <a:ext cx="874749" cy="432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Geschweifte Klammer rechts 20"/>
            <p:cNvSpPr/>
            <p:nvPr/>
          </p:nvSpPr>
          <p:spPr>
            <a:xfrm>
              <a:off x="3616227" y="2420888"/>
              <a:ext cx="317996" cy="93610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589"/>
            <a:stretch/>
          </p:blipFill>
          <p:spPr bwMode="auto">
            <a:xfrm>
              <a:off x="1341239" y="1552841"/>
              <a:ext cx="2266305" cy="3030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Inhaltsplatzhalter 2"/>
            <p:cNvSpPr txBox="1">
              <a:spLocks/>
            </p:cNvSpPr>
            <p:nvPr/>
          </p:nvSpPr>
          <p:spPr>
            <a:xfrm>
              <a:off x="4654303" y="1916832"/>
              <a:ext cx="3384376" cy="3240360"/>
            </a:xfrm>
            <a:prstGeom prst="rect">
              <a:avLst/>
            </a:prstGeom>
          </p:spPr>
          <p:txBody>
            <a:bodyPr/>
            <a:lstStyle>
              <a:lvl1pPr marL="538163" indent="-273600" algn="l" defTabSz="914400" rtl="0" eaLnBrk="1" latinLnBrk="0" hangingPunct="1">
                <a:spcBef>
                  <a:spcPct val="20000"/>
                </a:spcBef>
                <a:spcAft>
                  <a:spcPts val="1000"/>
                </a:spcAft>
                <a:buClr>
                  <a:schemeClr val="accent1"/>
                </a:buClr>
                <a:buSzPct val="94000"/>
                <a:buFont typeface="Wingdings" pitchFamily="2" charset="2"/>
                <a:buChar char="n"/>
                <a:tabLst/>
                <a:defRPr sz="17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2736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94000"/>
                <a:buFont typeface="Wingdings" pitchFamily="2" charset="2"/>
                <a:buChar char="n"/>
                <a:tabLst/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6325" indent="-27305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1438" indent="-27360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6075" indent="-274638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bg2"/>
                </a:buClr>
                <a:buSzPct val="80000"/>
                <a:buFont typeface="Wingdings" pitchFamily="2" charset="2"/>
                <a:buChar char="n"/>
                <a:defRPr lang="de-CH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41437" indent="0" algn="l" defTabSz="914400" rtl="0" eaLnBrk="1" latinLnBrk="0" hangingPunct="1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4563" indent="0">
                <a:spcAft>
                  <a:spcPts val="3000"/>
                </a:spcAft>
                <a:buNone/>
              </a:pPr>
              <a:r>
                <a:rPr lang="de-CH" b="0" dirty="0"/>
                <a:t>Diese Farben dürfen Sie in Präsentationen verwenden</a:t>
              </a:r>
            </a:p>
            <a:p>
              <a:pPr marL="264563" indent="0">
                <a:buNone/>
              </a:pPr>
              <a:r>
                <a:rPr lang="de-CH" b="0" dirty="0"/>
                <a:t>Diese Farben bitte nicht verwenden</a:t>
              </a:r>
            </a:p>
            <a:p>
              <a:pPr marL="264563" indent="0">
                <a:buNone/>
              </a:pPr>
              <a:r>
                <a:rPr lang="de-CH" b="0" dirty="0"/>
                <a:t>Diese Farben dürfen Sie in Präsentationen verwenden; es sind Abstufungen der Designfarben oben</a:t>
              </a:r>
            </a:p>
            <a:p>
              <a:pPr marL="264563" indent="0">
                <a:buNone/>
              </a:pPr>
              <a:endParaRPr lang="de-CH" b="0" dirty="0"/>
            </a:p>
            <a:p>
              <a:pPr marL="264563" indent="0">
                <a:buNone/>
              </a:pPr>
              <a:endParaRPr lang="de-CH" b="0" dirty="0"/>
            </a:p>
          </p:txBody>
        </p:sp>
      </p:grpSp>
      <p:sp>
        <p:nvSpPr>
          <p:cNvPr id="20" name="Inhaltsplatzhalter 2"/>
          <p:cNvSpPr txBox="1">
            <a:spLocks/>
          </p:cNvSpPr>
          <p:nvPr/>
        </p:nvSpPr>
        <p:spPr>
          <a:xfrm>
            <a:off x="479376" y="5229200"/>
            <a:ext cx="8207375" cy="762025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None/>
            </a:pPr>
            <a:r>
              <a:rPr lang="de-CH" b="0" dirty="0"/>
              <a:t>Für weitere Farben konsultieren Sie das Dokument HSR-Farbschema im Intranet oder das CD-Handbuch</a:t>
            </a:r>
          </a:p>
        </p:txBody>
      </p:sp>
    </p:spTree>
    <p:extLst>
      <p:ext uri="{BB962C8B-B14F-4D97-AF65-F5344CB8AC3E}">
        <p14:creationId xmlns:p14="http://schemas.microsoft.com/office/powerpoint/2010/main" val="369624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Fusszeile ändern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484784"/>
            <a:ext cx="4619345" cy="304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89104" y="1166813"/>
            <a:ext cx="3239591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563" indent="0">
              <a:buClr>
                <a:schemeClr val="tx2"/>
              </a:buClr>
              <a:buSzPct val="90000"/>
              <a:buNone/>
            </a:pPr>
            <a:r>
              <a:rPr lang="de-CH" b="0" dirty="0"/>
              <a:t>Wichtig: Ändern Sie die Fusszeile mit dem Befehl </a:t>
            </a:r>
            <a:r>
              <a:rPr lang="de-CH" dirty="0"/>
              <a:t>Einfügen -&gt; Kopf- und Fusszeile</a:t>
            </a:r>
          </a:p>
          <a:p>
            <a:pPr marL="264563" indent="0">
              <a:buNone/>
            </a:pPr>
            <a:endParaRPr lang="de-CH" b="0" dirty="0"/>
          </a:p>
          <a:p>
            <a:pPr marL="264563" indent="0">
              <a:buNone/>
            </a:pPr>
            <a:r>
              <a:rPr lang="de-CH" b="0" dirty="0"/>
              <a:t>Anschliessend auf </a:t>
            </a:r>
            <a:r>
              <a:rPr lang="de-CH" dirty="0"/>
              <a:t>Für alle übernehmen</a:t>
            </a:r>
            <a:r>
              <a:rPr lang="de-CH" b="0" dirty="0"/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192941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6A89-FD08-41B5-B4EC-2AC48E63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8" name="Inhaltsplatzhalter 7" descr="Ein Bild, das Tisch, sitzend, Mann, Laptop enthält.&#10;&#10;Automatisch generierte Beschreibung">
            <a:extLst>
              <a:ext uri="{FF2B5EF4-FFF2-40B4-BE49-F238E27FC236}">
                <a16:creationId xmlns:a16="http://schemas.microsoft.com/office/drawing/2014/main" id="{26F23593-4FFC-4E0A-8F5B-99E4851313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4" r="24751"/>
          <a:stretch/>
        </p:blipFill>
        <p:spPr>
          <a:xfrm rot="5400000">
            <a:off x="3719300" y="-690221"/>
            <a:ext cx="4753401" cy="823844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4CFA6-562E-4BD6-A90E-E43B66077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B195A9-F92E-4B2E-9676-58F5FCE11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59DAA2E-ABD5-4E57-A853-980FF396F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6676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73D36-EF5B-459D-B029-22B8E0A1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5BECC-5910-4ABE-A322-695BEF141B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Relativer Messfehler &lt; 1%</a:t>
            </a:r>
          </a:p>
          <a:p>
            <a:r>
              <a:rPr lang="de-CH" dirty="0"/>
              <a:t>200 Messungen / min = 3.3 1/sec</a:t>
            </a:r>
          </a:p>
          <a:p>
            <a:r>
              <a:rPr lang="de-CH" dirty="0"/>
              <a:t>Vorgegebene Hardware</a:t>
            </a:r>
          </a:p>
          <a:p>
            <a:pPr marL="264563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13E974-C702-4A04-8149-0123E3E9A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DEEAC4-A728-4F3C-83DC-2FCB856A2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8" name="Bildplatzhalter 7" descr="Ein Bild, das Elektronik, Schaltkreis, Computer enthält.&#10;&#10;Automatisch generierte Beschreibung">
            <a:extLst>
              <a:ext uri="{FF2B5EF4-FFF2-40B4-BE49-F238E27FC236}">
                <a16:creationId xmlns:a16="http://schemas.microsoft.com/office/drawing/2014/main" id="{F38538C8-0355-4C2C-8413-1DEF9B4E5B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02" b="96098" l="30407" r="80853">
                        <a14:foregroundMark x1="30407" y1="49372" x2="30407" y2="49372"/>
                        <a14:foregroundMark x1="63343" y1="8102" x2="63343" y2="8102"/>
                        <a14:foregroundMark x1="50372" y1="94610" x2="50372" y2="94610"/>
                        <a14:foregroundMark x1="50942" y1="96098" x2="50942" y2="96098"/>
                        <a14:foregroundMark x1="70114" y1="42857" x2="70114" y2="42857"/>
                        <a14:foregroundMark x1="73214" y1="62070" x2="73214" y2="62070"/>
                        <a14:foregroundMark x1="78547" y1="77315" x2="78547" y2="77315"/>
                        <a14:foregroundMark x1="74107" y1="51422" x2="74107" y2="51422"/>
                        <a14:foregroundMark x1="59524" y1="85020" x2="49603" y2="89352"/>
                        <a14:foregroundMark x1="71627" y1="41270" x2="71627" y2="41270"/>
                        <a14:foregroundMark x1="71429" y1="38955" x2="71429" y2="38955"/>
                        <a14:foregroundMark x1="71379" y1="35053" x2="71379" y2="35053"/>
                        <a14:foregroundMark x1="71057" y1="33036" x2="71057" y2="33036"/>
                        <a14:foregroundMark x1="70437" y1="30787" x2="70437" y2="30787"/>
                        <a14:foregroundMark x1="68824" y1="28638" x2="68824" y2="28638"/>
                        <a14:foregroundMark x1="80853" y1="77546" x2="80853" y2="77546"/>
                        <a14:foregroundMark x1="43725" y1="84458" x2="43725" y2="84458"/>
                        <a14:foregroundMark x1="43924" y1="84788" x2="43924" y2="8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4" t="5213" r="17688" b="1804"/>
          <a:stretch/>
        </p:blipFill>
        <p:spPr>
          <a:xfrm rot="5400000">
            <a:off x="6047089" y="2950122"/>
            <a:ext cx="2618102" cy="3384376"/>
          </a:xfrm>
        </p:spPr>
      </p:pic>
      <p:pic>
        <p:nvPicPr>
          <p:cNvPr id="10" name="Grafik 9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AEE2B64-7392-4AE2-A023-42D5E1D691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56" b="84216" l="33012" r="7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8603" r="23410" b="15502"/>
          <a:stretch/>
        </p:blipFill>
        <p:spPr>
          <a:xfrm rot="5400000">
            <a:off x="1703510" y="3181747"/>
            <a:ext cx="2448272" cy="2736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9782046-AF55-45A3-A3F5-9B40F0DB1174}"/>
              </a:ext>
            </a:extLst>
          </p:cNvPr>
          <p:cNvSpPr txBox="1"/>
          <p:nvPr/>
        </p:nvSpPr>
        <p:spPr>
          <a:xfrm>
            <a:off x="1559493" y="2774524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/>
              <a:t>Raspberry Pi </a:t>
            </a:r>
            <a:r>
              <a:rPr lang="de-CH" dirty="0" err="1"/>
              <a:t>Camera</a:t>
            </a:r>
            <a:r>
              <a:rPr lang="de-CH" dirty="0"/>
              <a:t> V2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AA7410-D7F0-47AE-A110-B7D7F71AC242}"/>
              </a:ext>
            </a:extLst>
          </p:cNvPr>
          <p:cNvSpPr txBox="1"/>
          <p:nvPr/>
        </p:nvSpPr>
        <p:spPr>
          <a:xfrm>
            <a:off x="5950959" y="2777628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 err="1"/>
              <a:t>Jetson</a:t>
            </a:r>
            <a:r>
              <a:rPr lang="de-CH" dirty="0"/>
              <a:t> Nano </a:t>
            </a:r>
            <a:r>
              <a:rPr lang="de-CH" dirty="0" err="1"/>
              <a:t>dev</a:t>
            </a:r>
            <a:r>
              <a:rPr lang="de-CH" dirty="0"/>
              <a:t>. kit</a:t>
            </a:r>
          </a:p>
        </p:txBody>
      </p:sp>
    </p:spTree>
    <p:extLst>
      <p:ext uri="{BB962C8B-B14F-4D97-AF65-F5344CB8AC3E}">
        <p14:creationId xmlns:p14="http://schemas.microsoft.com/office/powerpoint/2010/main" val="241947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1E034-E81D-4BCA-90D8-88044DAE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951C2-2D86-4D05-BBCC-9D84239F11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63525" indent="0">
              <a:buNone/>
            </a:pPr>
            <a:r>
              <a:rPr lang="de-CH" sz="2200" dirty="0"/>
              <a:t>Statisch</a:t>
            </a:r>
          </a:p>
          <a:p>
            <a:r>
              <a:rPr lang="de-CH" dirty="0"/>
              <a:t>Beleuchtung</a:t>
            </a:r>
          </a:p>
          <a:p>
            <a:r>
              <a:rPr lang="de-CH" dirty="0"/>
              <a:t>Kalibration</a:t>
            </a:r>
          </a:p>
          <a:p>
            <a:r>
              <a:rPr lang="de-CH" dirty="0"/>
              <a:t>Messverfahren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A053B3-D18A-47AC-9990-7390EB2A4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sz="2200" dirty="0"/>
              <a:t>Dynamisch</a:t>
            </a:r>
          </a:p>
          <a:p>
            <a:r>
              <a:rPr lang="de-CH" dirty="0"/>
              <a:t>Trigger</a:t>
            </a:r>
          </a:p>
          <a:p>
            <a:r>
              <a:rPr lang="de-CH" dirty="0"/>
              <a:t>Rolling-</a:t>
            </a:r>
            <a:r>
              <a:rPr lang="de-CH" dirty="0" err="1"/>
              <a:t>shutter</a:t>
            </a:r>
            <a:r>
              <a:rPr lang="de-CH" dirty="0"/>
              <a:t> Kompensation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C6D61C-7397-4376-826F-297411033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46A3A-56B8-4F73-9ED8-EE9CF4AEC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B011C2B-7E89-48FB-8A2B-C2D2034CCA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859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pic>
        <p:nvPicPr>
          <p:cNvPr id="9" name="Inhaltsplatzhalter 8" descr="Ein Bild, das groß, weiß, Tisch enthält.&#10;&#10;Automatisch generierte Beschreibung">
            <a:extLst>
              <a:ext uri="{FF2B5EF4-FFF2-40B4-BE49-F238E27FC236}">
                <a16:creationId xmlns:a16="http://schemas.microsoft.com/office/drawing/2014/main" id="{F86BA74E-B89E-4BE9-BA02-BD95230ED3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965"/>
          <a:stretch/>
        </p:blipFill>
        <p:spPr>
          <a:xfrm>
            <a:off x="2711624" y="995754"/>
            <a:ext cx="7200801" cy="486649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7" name="Bild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E9DECA4-552E-4C62-BD98-0DED0ACCA4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2772"/>
          <a:stretch/>
        </p:blipFill>
        <p:spPr>
          <a:xfrm>
            <a:off x="2999656" y="1023689"/>
            <a:ext cx="6624736" cy="4810622"/>
          </a:xfrm>
        </p:spPr>
      </p:pic>
      <p:pic>
        <p:nvPicPr>
          <p:cNvPr id="14" name="Grafik 13" descr="Ein Bild, das drinnen, sitzend, Tisch, klein enthält.&#10;&#10;Automatisch generierte Beschreibung">
            <a:extLst>
              <a:ext uri="{FF2B5EF4-FFF2-40B4-BE49-F238E27FC236}">
                <a16:creationId xmlns:a16="http://schemas.microsoft.com/office/drawing/2014/main" id="{92F21C29-C5EA-42B4-B5A3-558D796763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9000" r="7475"/>
          <a:stretch/>
        </p:blipFill>
        <p:spPr>
          <a:xfrm>
            <a:off x="2279577" y="995754"/>
            <a:ext cx="7632848" cy="4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99E3F-D97F-4FA8-8CE8-A761DAEF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7DDD13-0298-4194-B029-7BC8273D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77F641-6884-4FA5-9D79-9D9E97B71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5" name="Inhaltsplatzhalter 24" descr="Ein Bild, das Tisch, Objekt, Stück, sitzend enthält.&#10;&#10;Automatisch generierte Beschreibung">
            <a:extLst>
              <a:ext uri="{FF2B5EF4-FFF2-40B4-BE49-F238E27FC236}">
                <a16:creationId xmlns:a16="http://schemas.microsoft.com/office/drawing/2014/main" id="{D093B9D0-8FA9-4A21-8172-B9649B6927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2" y="1403612"/>
            <a:ext cx="3179220" cy="1800000"/>
          </a:xfrm>
        </p:spPr>
      </p:pic>
      <p:pic>
        <p:nvPicPr>
          <p:cNvPr id="31" name="Grafik 30" descr="Ein Bild, das drinnen, Tisch, aus Holz, sitzend enthält.&#10;&#10;Automatisch generierte Beschreibung">
            <a:extLst>
              <a:ext uri="{FF2B5EF4-FFF2-40B4-BE49-F238E27FC236}">
                <a16:creationId xmlns:a16="http://schemas.microsoft.com/office/drawing/2014/main" id="{620FC40D-EAB1-4774-A45A-5AF3B5D21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9" y="1412776"/>
            <a:ext cx="3179221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B5398D9-8F9C-48B2-81C2-2FD4EB410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" y="3553065"/>
            <a:ext cx="3179221" cy="1800000"/>
          </a:xfrm>
          <a:prstGeom prst="rect">
            <a:avLst/>
          </a:prstGeom>
        </p:spPr>
      </p:pic>
      <p:pic>
        <p:nvPicPr>
          <p:cNvPr id="35" name="Grafik 34" descr="Ein Bild, das Tisch, aus Holz, sitzend, Brett enthält.&#10;&#10;Automatisch generierte Beschreibung">
            <a:extLst>
              <a:ext uri="{FF2B5EF4-FFF2-40B4-BE49-F238E27FC236}">
                <a16:creationId xmlns:a16="http://schemas.microsoft.com/office/drawing/2014/main" id="{66783631-AB0D-4C38-BA51-F58B71FAF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1412776"/>
            <a:ext cx="3179221" cy="1800000"/>
          </a:xfrm>
          <a:prstGeom prst="rect">
            <a:avLst/>
          </a:prstGeom>
        </p:spPr>
      </p:pic>
      <p:pic>
        <p:nvPicPr>
          <p:cNvPr id="37" name="Grafik 36" descr="Ein Bild, das Tisch, drinnen, sitzend, aus Holz enthält.&#10;&#10;Automatisch generierte Beschreibung">
            <a:extLst>
              <a:ext uri="{FF2B5EF4-FFF2-40B4-BE49-F238E27FC236}">
                <a16:creationId xmlns:a16="http://schemas.microsoft.com/office/drawing/2014/main" id="{9F094CF0-59FC-4F81-8EAE-E65C8672D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8" y="3553065"/>
            <a:ext cx="3179221" cy="1800000"/>
          </a:xfrm>
          <a:prstGeom prst="rect">
            <a:avLst/>
          </a:prstGeom>
        </p:spPr>
      </p:pic>
      <p:pic>
        <p:nvPicPr>
          <p:cNvPr id="39" name="Grafik 38" descr="Ein Bild, das Kasten, aus Holz, sitzend, Tisch enthält.&#10;&#10;Automatisch generierte Beschreibung">
            <a:extLst>
              <a:ext uri="{FF2B5EF4-FFF2-40B4-BE49-F238E27FC236}">
                <a16:creationId xmlns:a16="http://schemas.microsoft.com/office/drawing/2014/main" id="{E51CFBAB-EB75-4D0C-98C6-9D593C010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3553065"/>
            <a:ext cx="317922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70633-17B2-4DD6-BB38-AE239211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55ADE4-A57A-4B27-813F-79771F264F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" y="2609397"/>
            <a:ext cx="10942638" cy="163920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14C460-9D37-4046-AA9F-E61370E2C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F123F7-AD0B-4CDA-BA34-025DB284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E942F-8E90-4190-A605-673F907668F8}"/>
              </a:ext>
            </a:extLst>
          </p:cNvPr>
          <p:cNvSpPr txBox="1"/>
          <p:nvPr/>
        </p:nvSpPr>
        <p:spPr>
          <a:xfrm>
            <a:off x="479376" y="115610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2400" dirty="0" err="1"/>
              <a:t>Distortion</a:t>
            </a:r>
            <a:r>
              <a:rPr lang="de-CH" sz="2400" dirty="0"/>
              <a:t>-Modell in </a:t>
            </a:r>
            <a:r>
              <a:rPr lang="de-CH" sz="2400" dirty="0" err="1"/>
              <a:t>OpenCV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204552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37B51-3378-426D-9D93-181D348F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12" name="Inhaltsplatzhalter 1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8905DF5-66C7-48CC-BC21-229F72B401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50" y="1016794"/>
            <a:ext cx="655289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51FFD0-C544-4A79-9910-E37CC856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D717AC-5EA4-4997-B1D7-1D3D1930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715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E896D-C9C5-42D7-A323-B877503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F5F110-389F-41E5-88FB-713D02C3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394C7F-C8F5-424E-9DA2-BB06A8547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F2A547E-20F5-4711-BF30-4CDD972BF7AC}"/>
              </a:ext>
            </a:extLst>
          </p:cNvPr>
          <p:cNvSpPr/>
          <p:nvPr/>
        </p:nvSpPr>
        <p:spPr>
          <a:xfrm>
            <a:off x="1847528" y="3284984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Referenzmuster erkennen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7121D43-9C3C-4305-B3B6-20C4F30C6F22}"/>
              </a:ext>
            </a:extLst>
          </p:cNvPr>
          <p:cNvSpPr/>
          <p:nvPr/>
        </p:nvSpPr>
        <p:spPr>
          <a:xfrm>
            <a:off x="4997365" y="1556792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Objekt finden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94419CC-ABA4-4420-9D45-DAC49310ED38}"/>
              </a:ext>
            </a:extLst>
          </p:cNvPr>
          <p:cNvSpPr/>
          <p:nvPr/>
        </p:nvSpPr>
        <p:spPr>
          <a:xfrm>
            <a:off x="8147203" y="3284983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Messen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68608A84-FE40-4396-BBBB-759CCDC86B3B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3400128" y="1687747"/>
            <a:ext cx="1143273" cy="20512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1A2F87F2-ECD3-4596-9DCD-A86D77D26F22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94634" y="2141711"/>
            <a:ext cx="2051204" cy="114327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43301714-1FB8-499D-9312-AEB9F864E19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498563" y="2272466"/>
            <a:ext cx="1143274" cy="2051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EF33B05E-5CEA-41DD-A500-00BB63B6D673}"/>
              </a:ext>
            </a:extLst>
          </p:cNvPr>
          <p:cNvSpPr/>
          <p:nvPr/>
        </p:nvSpPr>
        <p:spPr>
          <a:xfrm>
            <a:off x="6023991" y="5301208"/>
            <a:ext cx="72009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84D0E81B-DD92-4650-8D5E-DA8EC518846D}"/>
              </a:ext>
            </a:extLst>
          </p:cNvPr>
          <p:cNvCxnSpPr>
            <a:cxnSpLocks/>
            <a:stCxn id="10" idx="2"/>
            <a:endCxn id="39" idx="3"/>
          </p:cNvCxnSpPr>
          <p:nvPr/>
        </p:nvCxnSpPr>
        <p:spPr>
          <a:xfrm rot="5400000">
            <a:off x="7103709" y="3447111"/>
            <a:ext cx="1134420" cy="3149838"/>
          </a:xfrm>
          <a:prstGeom prst="curvedConnector2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325E7DE7-63A8-4B1D-9EE4-D9C80CD8092A}"/>
              </a:ext>
            </a:extLst>
          </p:cNvPr>
          <p:cNvCxnSpPr>
            <a:cxnSpLocks/>
            <a:stCxn id="39" idx="1"/>
            <a:endCxn id="8" idx="2"/>
          </p:cNvCxnSpPr>
          <p:nvPr/>
        </p:nvCxnSpPr>
        <p:spPr>
          <a:xfrm rot="10800000">
            <a:off x="2946163" y="4454822"/>
            <a:ext cx="3077828" cy="11344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13AF13F3-B75C-4F80-8099-0116349804FB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6023991" y="5589240"/>
            <a:ext cx="720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32F4F879-0B64-4FF7-B2E3-BF41D41B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62" y="1825199"/>
            <a:ext cx="539035" cy="539035"/>
          </a:xfrm>
          <a:prstGeom prst="rect">
            <a:avLst/>
          </a:prstGeom>
        </p:spPr>
      </p:pic>
      <p:pic>
        <p:nvPicPr>
          <p:cNvPr id="67" name="Grafik 66" descr="Schließen">
            <a:extLst>
              <a:ext uri="{FF2B5EF4-FFF2-40B4-BE49-F238E27FC236}">
                <a16:creationId xmlns:a16="http://schemas.microsoft.com/office/drawing/2014/main" id="{E1731C2D-97BC-40B0-A35E-7FFA93F25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4603" y="3050958"/>
            <a:ext cx="468053" cy="4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62715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R_Vorlage 16 zu 9.potx" id="{3972985D-EAFF-4E4C-890C-8598E52F9A14}" vid="{61EF0D23-8B01-4A05-856F-2622CEF8FA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HSR_Vorlage_16zu9</Template>
  <TotalTime>0</TotalTime>
  <Words>528</Words>
  <Application>Microsoft Office PowerPoint</Application>
  <PresentationFormat>Breitbild</PresentationFormat>
  <Paragraphs>113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HSR_Vorlage_16zu9</vt:lpstr>
      <vt:lpstr>Präsentation BA FS 2020 </vt:lpstr>
      <vt:lpstr>Ausgangslage</vt:lpstr>
      <vt:lpstr>Ausgangslage</vt:lpstr>
      <vt:lpstr>Vorgehen</vt:lpstr>
      <vt:lpstr>Beleuchtung</vt:lpstr>
      <vt:lpstr>Kalibration</vt:lpstr>
      <vt:lpstr>Kalibration</vt:lpstr>
      <vt:lpstr>Kalibration</vt:lpstr>
      <vt:lpstr>Messverfahren</vt:lpstr>
      <vt:lpstr>Messverfahren</vt:lpstr>
      <vt:lpstr>Messverfahren</vt:lpstr>
      <vt:lpstr>Messverfahren</vt:lpstr>
      <vt:lpstr>Messverfahren</vt:lpstr>
      <vt:lpstr>Dynamisches Messverfahren</vt:lpstr>
      <vt:lpstr>Dynamisches Messverfahren</vt:lpstr>
      <vt:lpstr>HSR Hausfarben</vt:lpstr>
      <vt:lpstr>Farben verwenden</vt:lpstr>
      <vt:lpstr>Fusszeile ändern</vt:lpstr>
    </vt:vector>
  </TitlesOfParts>
  <Company>HSR Technikum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HSR</dc:creator>
  <cp:lastModifiedBy>Cedric Renda</cp:lastModifiedBy>
  <cp:revision>26</cp:revision>
  <cp:lastPrinted>2010-12-20T15:36:07Z</cp:lastPrinted>
  <dcterms:created xsi:type="dcterms:W3CDTF">2014-09-05T09:23:07Z</dcterms:created>
  <dcterms:modified xsi:type="dcterms:W3CDTF">2020-06-15T15:19:02Z</dcterms:modified>
</cp:coreProperties>
</file>